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  <p:sldMasterId id="2147483667" r:id="rId2"/>
  </p:sldMasterIdLst>
  <p:sldIdLst>
    <p:sldId id="256" r:id="rId3"/>
    <p:sldId id="287" r:id="rId4"/>
    <p:sldId id="260" r:id="rId5"/>
    <p:sldId id="262" r:id="rId6"/>
    <p:sldId id="264" r:id="rId7"/>
    <p:sldId id="265" r:id="rId8"/>
    <p:sldId id="288" r:id="rId9"/>
    <p:sldId id="263" r:id="rId10"/>
    <p:sldId id="269" r:id="rId11"/>
    <p:sldId id="268" r:id="rId12"/>
    <p:sldId id="266" r:id="rId13"/>
    <p:sldId id="261" r:id="rId14"/>
    <p:sldId id="267" r:id="rId15"/>
    <p:sldId id="270" r:id="rId16"/>
    <p:sldId id="271" r:id="rId17"/>
    <p:sldId id="272" r:id="rId18"/>
    <p:sldId id="273" r:id="rId19"/>
    <p:sldId id="281" r:id="rId20"/>
    <p:sldId id="274" r:id="rId21"/>
    <p:sldId id="275" r:id="rId22"/>
    <p:sldId id="276" r:id="rId23"/>
    <p:sldId id="282" r:id="rId24"/>
    <p:sldId id="278" r:id="rId25"/>
    <p:sldId id="279" r:id="rId26"/>
    <p:sldId id="280" r:id="rId27"/>
    <p:sldId id="283" r:id="rId28"/>
    <p:sldId id="286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73" userDrawn="1">
          <p15:clr>
            <a:srgbClr val="A4A3A4"/>
          </p15:clr>
        </p15:guide>
        <p15:guide id="2" pos="2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EEB2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9" autoAdjust="0"/>
    <p:restoredTop sz="94680"/>
  </p:normalViewPr>
  <p:slideViewPr>
    <p:cSldViewPr snapToGrid="0" snapToObjects="1">
      <p:cViewPr varScale="1">
        <p:scale>
          <a:sx n="77" d="100"/>
          <a:sy n="77" d="100"/>
        </p:scale>
        <p:origin x="1128" y="67"/>
      </p:cViewPr>
      <p:guideLst>
        <p:guide orient="horz" pos="773"/>
        <p:guide pos="24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0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7251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967110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44983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1413933"/>
            <a:ext cx="11830756" cy="4749800"/>
          </a:xfrm>
        </p:spPr>
        <p:txBody>
          <a:bodyPr>
            <a:noAutofit/>
          </a:bodyPr>
          <a:lstStyle>
            <a:lvl1pPr marL="0" indent="0">
              <a:spcAft>
                <a:spcPts val="600"/>
              </a:spcAft>
              <a:buFontTx/>
              <a:buNone/>
              <a:defRPr sz="2400"/>
            </a:lvl1pPr>
            <a:lvl2pPr marL="466344" indent="-285750">
              <a:spcAft>
                <a:spcPts val="600"/>
              </a:spcAft>
              <a:buFont typeface="Lucida Grande"/>
              <a:buChar char="•"/>
              <a:defRPr sz="2100"/>
            </a:lvl2pPr>
            <a:lvl3pPr>
              <a:spcAft>
                <a:spcPts val="600"/>
              </a:spcAft>
              <a:defRPr sz="21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92362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5588000" cy="4621678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84714" y="1600200"/>
            <a:ext cx="5802487" cy="4621678"/>
          </a:xfrm>
        </p:spPr>
        <p:txBody>
          <a:bodyPr lIns="274320" rIns="274320"/>
          <a:lstStyle>
            <a:lvl1pPr>
              <a:spcAft>
                <a:spcPts val="600"/>
              </a:spcAft>
              <a:defRPr sz="24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>
              <a:spcAft>
                <a:spcPts val="600"/>
              </a:spcAft>
              <a:defRPr sz="1800">
                <a:solidFill>
                  <a:schemeClr val="bg1">
                    <a:lumMod val="85000"/>
                    <a:lumOff val="15000"/>
                  </a:schemeClr>
                </a:solidFill>
              </a:defRPr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66170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38666" y="1371600"/>
            <a:ext cx="5621868" cy="225304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6208889" y="1371600"/>
            <a:ext cx="5610579" cy="2253044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338666" y="3784601"/>
            <a:ext cx="5621868" cy="2459799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208889" y="3784600"/>
            <a:ext cx="5610579" cy="24598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35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pictur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349956" y="1329267"/>
            <a:ext cx="3668888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23701" y="1329267"/>
            <a:ext cx="3740924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4176890" y="1329267"/>
            <a:ext cx="3826933" cy="1400218"/>
          </a:xfrm>
        </p:spPr>
        <p:txBody>
          <a:bodyPr/>
          <a:lstStyle/>
          <a:p>
            <a:endParaRPr lang="en-US"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49956" y="2946400"/>
            <a:ext cx="3668888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23701" y="2946400"/>
            <a:ext cx="3740924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4176890" y="2946400"/>
            <a:ext cx="3826933" cy="1514524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7"/>
          </p:nvPr>
        </p:nvSpPr>
        <p:spPr>
          <a:xfrm>
            <a:off x="349956" y="4677839"/>
            <a:ext cx="3668888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8"/>
          </p:nvPr>
        </p:nvSpPr>
        <p:spPr>
          <a:xfrm>
            <a:off x="8123701" y="4677839"/>
            <a:ext cx="3740923" cy="15076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9"/>
          </p:nvPr>
        </p:nvSpPr>
        <p:spPr>
          <a:xfrm>
            <a:off x="4176890" y="4677839"/>
            <a:ext cx="3826933" cy="150768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0" y="1557867"/>
            <a:ext cx="6795913" cy="2235200"/>
          </a:xfrm>
        </p:spPr>
        <p:txBody>
          <a:bodyPr anchor="b" anchorCtr="0">
            <a:noAutofit/>
          </a:bodyPr>
          <a:lstStyle>
            <a:lvl1pPr algn="l">
              <a:lnSpc>
                <a:spcPts val="4800"/>
              </a:lnSpc>
              <a:defRPr b="1" cap="all" spc="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09" y="4275667"/>
            <a:ext cx="6795913" cy="1202267"/>
          </a:xfrm>
        </p:spPr>
        <p:txBody>
          <a:bodyPr>
            <a:noAutofit/>
          </a:bodyPr>
          <a:lstStyle>
            <a:lvl1pPr marL="0" indent="0" algn="l">
              <a:lnSpc>
                <a:spcPts val="2800"/>
              </a:lnSpc>
              <a:buNone/>
              <a:defRPr sz="2400" cap="all" spc="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654845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128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2981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7687733" cy="991352"/>
          </a:xfrm>
          <a:prstGeom prst="rect">
            <a:avLst/>
          </a:prstGeom>
          <a:solidFill>
            <a:schemeClr val="bg1"/>
          </a:solidFill>
        </p:spPr>
        <p:txBody>
          <a:bodyPr vert="horz" lIns="274320" tIns="45720" rIns="91440" bIns="4572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" y="1363133"/>
            <a:ext cx="11899345" cy="4834466"/>
          </a:xfrm>
          <a:prstGeom prst="rect">
            <a:avLst/>
          </a:prstGeom>
        </p:spPr>
        <p:txBody>
          <a:bodyPr vert="horz" lIns="274320" tIns="45720" rIns="27432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277849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83" r:id="rId5"/>
  </p:sldLayoutIdLst>
  <p:txStyles>
    <p:titleStyle>
      <a:lvl1pPr algn="l" defTabSz="457200" rtl="0" eaLnBrk="1" latinLnBrk="0" hangingPunct="1">
        <a:spcBef>
          <a:spcPct val="0"/>
        </a:spcBef>
        <a:buNone/>
        <a:defRPr sz="2400" kern="1200" cap="all" spc="200">
          <a:solidFill>
            <a:srgbClr val="EEB211"/>
          </a:solidFill>
          <a:latin typeface="Calibri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rgbClr val="262626"/>
          </a:solidFill>
          <a:latin typeface="+mn-lt"/>
          <a:ea typeface="+mn-ea"/>
          <a:cs typeface="+mn-cs"/>
        </a:defRPr>
      </a:lvl1pPr>
      <a:lvl2pPr marL="466344" indent="-28575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rgbClr val="262626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262626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/>
          </a:solidFill>
          <a:latin typeface="Roboto Ligh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FFT and DCT in Image Processing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Fourier Technique for image processing project GUI</a:t>
            </a:r>
          </a:p>
        </p:txBody>
      </p:sp>
    </p:spTree>
    <p:extLst>
      <p:ext uri="{BB962C8B-B14F-4D97-AF65-F5344CB8AC3E}">
        <p14:creationId xmlns:p14="http://schemas.microsoft.com/office/powerpoint/2010/main" val="395707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JPEG Compression with </a:t>
            </a:r>
            <a:r>
              <a:rPr lang="en-US" dirty="0" err="1">
                <a:solidFill>
                  <a:srgbClr val="FF0000"/>
                </a:solidFill>
              </a:rPr>
              <a:t>ZigZag</a:t>
            </a:r>
            <a:r>
              <a:rPr lang="en-US" dirty="0">
                <a:solidFill>
                  <a:srgbClr val="FF0000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/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88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2E6D-DB85-4ED1-8003-BAADDB1A7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Compression using Zig-Zag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F4AA2-B1CE-4592-8555-1AF202342E2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Scan-order of each 8 × 8 block of pixels for DCT to form a 1D string of integer labels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7CD544-0B5D-4F8D-9D54-B64110DC96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/>
              <a:t>zzfun</a:t>
            </a:r>
            <a:r>
              <a:rPr lang="en-US" dirty="0"/>
              <a:t> = @(</a:t>
            </a:r>
            <a:r>
              <a:rPr lang="en-US" dirty="0" err="1"/>
              <a:t>block_struct</a:t>
            </a:r>
            <a:r>
              <a:rPr lang="en-US" dirty="0"/>
              <a:t>) </a:t>
            </a:r>
          </a:p>
          <a:p>
            <a:r>
              <a:rPr lang="en-US" dirty="0" err="1"/>
              <a:t>ZigZagscan</a:t>
            </a:r>
            <a:r>
              <a:rPr lang="en-US" dirty="0"/>
              <a:t>(</a:t>
            </a:r>
            <a:r>
              <a:rPr lang="en-US" dirty="0" err="1"/>
              <a:t>block_struct.data,col</a:t>
            </a:r>
            <a:r>
              <a:rPr lang="en-US" dirty="0"/>
              <a:t>);</a:t>
            </a:r>
          </a:p>
          <a:p>
            <a:r>
              <a:rPr lang="en-US" dirty="0" err="1"/>
              <a:t>zz_img</a:t>
            </a:r>
            <a:r>
              <a:rPr lang="en-US" dirty="0"/>
              <a:t> = </a:t>
            </a:r>
            <a:r>
              <a:rPr lang="en-US" dirty="0" err="1"/>
              <a:t>blockproc</a:t>
            </a:r>
            <a:r>
              <a:rPr lang="en-US" dirty="0"/>
              <a:t>(</a:t>
            </a:r>
            <a:r>
              <a:rPr lang="en-US" dirty="0" err="1"/>
              <a:t>dct_img</a:t>
            </a:r>
            <a:r>
              <a:rPr lang="en-US" dirty="0"/>
              <a:t>,[</a:t>
            </a:r>
            <a:r>
              <a:rPr lang="en-US" dirty="0" err="1"/>
              <a:t>bs</a:t>
            </a:r>
            <a:r>
              <a:rPr lang="en-US" dirty="0"/>
              <a:t> </a:t>
            </a:r>
            <a:r>
              <a:rPr lang="en-US" dirty="0" err="1"/>
              <a:t>bs</a:t>
            </a:r>
            <a:r>
              <a:rPr lang="en-US" dirty="0"/>
              <a:t>],</a:t>
            </a:r>
            <a:r>
              <a:rPr lang="en-US" dirty="0" err="1"/>
              <a:t>zzfun</a:t>
            </a:r>
            <a:r>
              <a:rPr lang="en-US" dirty="0"/>
              <a:t>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AEE532-DE3C-43AF-96CF-07EF802BD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2739887"/>
            <a:ext cx="31242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84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D840C-0431-4171-902A-21ED716A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ZIG-zag scan to the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26B38-E3ED-4A03-9453-A172B09B83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5588000" cy="437322"/>
          </a:xfrm>
        </p:spPr>
        <p:txBody>
          <a:bodyPr/>
          <a:lstStyle/>
          <a:p>
            <a:r>
              <a:rPr lang="en-US" dirty="0"/>
              <a:t>Before Zig-Zag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36F3EE-505A-4523-92DD-4BB407096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14" y="1600200"/>
            <a:ext cx="5802487" cy="437322"/>
          </a:xfrm>
        </p:spPr>
        <p:txBody>
          <a:bodyPr/>
          <a:lstStyle/>
          <a:p>
            <a:r>
              <a:rPr lang="en-US" dirty="0"/>
              <a:t>Zig-Zag Scan and Zero out the rest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6DB415-1EDC-4398-95E9-5481E0A35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951" y="2150443"/>
            <a:ext cx="6012480" cy="351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DC9A1E-39AA-4FDB-BC70-285C0840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27133"/>
            <a:ext cx="6027378" cy="3538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53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94A8-588D-46DB-8678-FB7653350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image with different zig-zag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BC6F5A-E41D-48DE-BAD0-F33FCF1FE7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093304"/>
            <a:ext cx="5588000" cy="536713"/>
          </a:xfrm>
        </p:spPr>
        <p:txBody>
          <a:bodyPr/>
          <a:lstStyle/>
          <a:p>
            <a:r>
              <a:rPr lang="en-US" dirty="0"/>
              <a:t>Block Size = 8 ; </a:t>
            </a:r>
            <a:r>
              <a:rPr lang="en-US" dirty="0" err="1"/>
              <a:t>ZigZag</a:t>
            </a:r>
            <a:r>
              <a:rPr lang="en-US" dirty="0"/>
              <a:t> Coefficient = 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021D83-F3D5-446D-BEE7-4B9AF4E969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14" y="1095864"/>
            <a:ext cx="5802487" cy="534153"/>
          </a:xfrm>
        </p:spPr>
        <p:txBody>
          <a:bodyPr/>
          <a:lstStyle/>
          <a:p>
            <a:r>
              <a:rPr lang="en-US" dirty="0"/>
              <a:t>Block Size = 8 ; </a:t>
            </a:r>
            <a:r>
              <a:rPr lang="en-US" dirty="0" err="1"/>
              <a:t>ZigZag</a:t>
            </a:r>
            <a:r>
              <a:rPr lang="en-US" dirty="0"/>
              <a:t> Coefficient = 15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DF6F8F-2483-423C-B391-38FFB6A22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4" y="1731969"/>
            <a:ext cx="4714875" cy="4714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53845E-75EB-4C82-BCBF-033CD4A5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35" y="1722444"/>
            <a:ext cx="4719121" cy="471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0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Demonstration for JPEG Compression with Quality Factor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Fourier Technique for image processing project GUI</a:t>
            </a:r>
          </a:p>
        </p:txBody>
      </p:sp>
    </p:spTree>
    <p:extLst>
      <p:ext uri="{BB962C8B-B14F-4D97-AF65-F5344CB8AC3E}">
        <p14:creationId xmlns:p14="http://schemas.microsoft.com/office/powerpoint/2010/main" val="847984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</a:t>
            </a:r>
            <a:r>
              <a:rPr lang="en-US" dirty="0" err="1">
                <a:solidFill>
                  <a:schemeClr val="bg1"/>
                </a:solidFill>
              </a:rPr>
              <a:t>ZigZag</a:t>
            </a:r>
            <a:r>
              <a:rPr lang="en-US" dirty="0">
                <a:solidFill>
                  <a:schemeClr val="bg1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008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546C-D094-48BD-9EA6-C7DFD23E7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Noise to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97020-B914-4627-9893-16C64BA1770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img_Gaussian</a:t>
            </a:r>
            <a:r>
              <a:rPr lang="en-US" dirty="0"/>
              <a:t> = </a:t>
            </a:r>
            <a:r>
              <a:rPr lang="en-US" dirty="0" err="1"/>
              <a:t>imnoise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,'gaussian'); %(c)</a:t>
            </a:r>
          </a:p>
          <a:p>
            <a:r>
              <a:rPr lang="fr-FR" dirty="0" err="1"/>
              <a:t>img_Poisson</a:t>
            </a:r>
            <a:r>
              <a:rPr lang="fr-FR" dirty="0"/>
              <a:t> = </a:t>
            </a:r>
            <a:r>
              <a:rPr lang="fr-FR" dirty="0" err="1"/>
              <a:t>imnoise</a:t>
            </a:r>
            <a:r>
              <a:rPr lang="fr-FR" dirty="0"/>
              <a:t>(</a:t>
            </a:r>
            <a:r>
              <a:rPr lang="fr-FR" dirty="0" err="1"/>
              <a:t>img</a:t>
            </a:r>
            <a:r>
              <a:rPr lang="fr-FR" dirty="0"/>
              <a:t>,'poisson'); %(d)</a:t>
            </a:r>
          </a:p>
          <a:p>
            <a:r>
              <a:rPr lang="en-US" dirty="0" err="1"/>
              <a:t>img_SaleAndPepper</a:t>
            </a:r>
            <a:r>
              <a:rPr lang="en-US" dirty="0"/>
              <a:t> = </a:t>
            </a:r>
            <a:r>
              <a:rPr lang="en-US" dirty="0" err="1"/>
              <a:t>imnoise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,'salt &amp; pepper'); %(e)</a:t>
            </a:r>
          </a:p>
          <a:p>
            <a:r>
              <a:rPr lang="en-US" dirty="0" err="1"/>
              <a:t>img_Speckle</a:t>
            </a:r>
            <a:r>
              <a:rPr lang="en-US" dirty="0"/>
              <a:t> = </a:t>
            </a:r>
            <a:r>
              <a:rPr lang="en-US" dirty="0" err="1"/>
              <a:t>imnoise</a:t>
            </a:r>
            <a:r>
              <a:rPr lang="en-US" dirty="0"/>
              <a:t>(</a:t>
            </a:r>
            <a:r>
              <a:rPr lang="en-US" dirty="0" err="1"/>
              <a:t>img</a:t>
            </a:r>
            <a:r>
              <a:rPr lang="en-US" dirty="0"/>
              <a:t>,'speckle'); %(f)</a:t>
            </a:r>
          </a:p>
          <a:p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3A061BD-706D-4C0F-A00D-8573CFBC1E2C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53133821"/>
              </p:ext>
            </p:extLst>
          </p:nvPr>
        </p:nvGraphicFramePr>
        <p:xfrm>
          <a:off x="5605670" y="1152939"/>
          <a:ext cx="6281530" cy="4591879"/>
        </p:xfrm>
        <a:graphic>
          <a:graphicData uri="http://schemas.openxmlformats.org/drawingml/2006/table">
            <a:tbl>
              <a:tblPr/>
              <a:tblGrid>
                <a:gridCol w="3140765">
                  <a:extLst>
                    <a:ext uri="{9D8B030D-6E8A-4147-A177-3AD203B41FA5}">
                      <a16:colId xmlns:a16="http://schemas.microsoft.com/office/drawing/2014/main" val="556062805"/>
                    </a:ext>
                  </a:extLst>
                </a:gridCol>
                <a:gridCol w="3140765">
                  <a:extLst>
                    <a:ext uri="{9D8B030D-6E8A-4147-A177-3AD203B41FA5}">
                      <a16:colId xmlns:a16="http://schemas.microsoft.com/office/drawing/2014/main" val="3306201331"/>
                    </a:ext>
                  </a:extLst>
                </a:gridCol>
              </a:tblGrid>
              <a:tr h="904387"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 dirty="0">
                          <a:solidFill>
                            <a:schemeClr val="bg1"/>
                          </a:solidFill>
                          <a:effectLst/>
                        </a:rPr>
                        <a:t>Value</a:t>
                      </a:r>
                    </a:p>
                  </a:txBody>
                  <a:tcPr marL="20908" marR="20908" marT="25090" marB="25090" anchor="ctr">
                    <a:lnL>
                      <a:noFill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20908" marR="20908" marT="25090" marB="25090" anchor="ctr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A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096785"/>
                  </a:ext>
                </a:extLst>
              </a:tr>
              <a:tr h="131035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'gaussian'</a:t>
                      </a:r>
                    </a:p>
                  </a:txBody>
                  <a:tcPr marL="20908" marR="20908" marT="12545" marB="12545">
                    <a:lnL>
                      <a:noFill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Gaussian white noise with constant mean and variance</a:t>
                      </a:r>
                    </a:p>
                  </a:txBody>
                  <a:tcPr marL="20908" marR="20908" marT="12545" marB="12545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770618"/>
                  </a:ext>
                </a:extLst>
              </a:tr>
              <a:tr h="79237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  <a:effectLst/>
                        </a:rPr>
                        <a:t>poisson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'</a:t>
                      </a:r>
                    </a:p>
                  </a:txBody>
                  <a:tcPr marL="20908" marR="20908" marT="12545" marB="12545">
                    <a:lnL>
                      <a:noFill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Poisson noise</a:t>
                      </a:r>
                    </a:p>
                  </a:txBody>
                  <a:tcPr marL="20908" marR="20908" marT="12545" marB="12545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8191150"/>
                  </a:ext>
                </a:extLst>
              </a:tr>
              <a:tr h="79237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'salt &amp; pepper'</a:t>
                      </a:r>
                    </a:p>
                  </a:txBody>
                  <a:tcPr marL="20908" marR="20908" marT="12545" marB="12545">
                    <a:lnL>
                      <a:noFill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On and off pixels</a:t>
                      </a:r>
                    </a:p>
                  </a:txBody>
                  <a:tcPr marL="20908" marR="20908" marT="12545" marB="12545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6878683"/>
                  </a:ext>
                </a:extLst>
              </a:tr>
              <a:tr h="792378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>
                          <a:solidFill>
                            <a:schemeClr val="bg1"/>
                          </a:solidFill>
                          <a:effectLst/>
                        </a:rPr>
                        <a:t>'speckle'</a:t>
                      </a:r>
                    </a:p>
                  </a:txBody>
                  <a:tcPr marL="20908" marR="20908" marT="12545" marB="12545">
                    <a:lnL>
                      <a:noFill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chemeClr val="bg1"/>
                          </a:solidFill>
                          <a:effectLst/>
                        </a:rPr>
                        <a:t>Multiplicative noise</a:t>
                      </a:r>
                    </a:p>
                  </a:txBody>
                  <a:tcPr marL="20908" marR="20908" marT="12545" marB="12545">
                    <a:lnL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457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98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Demonstration for adding noise to images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Fourier Technique for image processing project GUI</a:t>
            </a:r>
          </a:p>
        </p:txBody>
      </p:sp>
    </p:spTree>
    <p:extLst>
      <p:ext uri="{BB962C8B-B14F-4D97-AF65-F5344CB8AC3E}">
        <p14:creationId xmlns:p14="http://schemas.microsoft.com/office/powerpoint/2010/main" val="2403605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9E4DC-D9C3-4085-8D53-2AE211279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DFT do for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DA7A20-E93C-4371-98BB-CEE510EEC1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0758" y="991352"/>
            <a:ext cx="5588000" cy="496957"/>
          </a:xfrm>
        </p:spPr>
        <p:txBody>
          <a:bodyPr/>
          <a:lstStyle/>
          <a:p>
            <a:r>
              <a:rPr lang="en-US" dirty="0" err="1"/>
              <a:t>Lena.tif</a:t>
            </a:r>
            <a:r>
              <a:rPr lang="en-US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CF0F4C-073B-447E-BDA9-725306EDF3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2" y="1012510"/>
            <a:ext cx="5066990" cy="475799"/>
          </a:xfrm>
        </p:spPr>
        <p:txBody>
          <a:bodyPr/>
          <a:lstStyle/>
          <a:p>
            <a:r>
              <a:rPr lang="en-US" dirty="0" err="1"/>
              <a:t>Lena.tif</a:t>
            </a:r>
            <a:r>
              <a:rPr lang="en-US" dirty="0"/>
              <a:t> with Gaussian Noise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8A72F6-DADC-4D46-9D11-211F92CEC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2" y="1600200"/>
            <a:ext cx="5858303" cy="4393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E58BEF-D683-4C3C-87A1-E37D6981F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6505" y="1600200"/>
            <a:ext cx="5858301" cy="439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320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</a:t>
            </a:r>
            <a:r>
              <a:rPr lang="en-US" dirty="0" err="1">
                <a:solidFill>
                  <a:schemeClr val="bg1"/>
                </a:solidFill>
              </a:rPr>
              <a:t>ZigZag</a:t>
            </a:r>
            <a:r>
              <a:rPr lang="en-US" dirty="0">
                <a:solidFill>
                  <a:schemeClr val="bg1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071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</a:t>
            </a:r>
            <a:r>
              <a:rPr lang="en-US" dirty="0" err="1">
                <a:solidFill>
                  <a:schemeClr val="bg1"/>
                </a:solidFill>
              </a:rPr>
              <a:t>ZigZag</a:t>
            </a:r>
            <a:r>
              <a:rPr lang="en-US" dirty="0">
                <a:solidFill>
                  <a:schemeClr val="bg1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/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176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FE99C-8910-4554-B990-7C2EE0A78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DFT, IDFT and FFT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B5655-5D00-4C8F-A9DF-B472F26E06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5287616"/>
            <a:ext cx="10628242" cy="596349"/>
          </a:xfrm>
        </p:spPr>
        <p:txBody>
          <a:bodyPr/>
          <a:lstStyle/>
          <a:p>
            <a:r>
              <a:rPr lang="en-US" dirty="0"/>
              <a:t>FFT algorithms are just computational schemes for computing the DFT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47C94-281C-4C4C-8A16-60A03CE55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600199"/>
            <a:ext cx="11591176" cy="321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2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6713-65D4-410A-8158-72FBFCFA4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Fourier transform process image in frequency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E29BB-83EB-4805-917A-5C124121AB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991352"/>
            <a:ext cx="5588000" cy="4621678"/>
          </a:xfrm>
        </p:spPr>
        <p:txBody>
          <a:bodyPr/>
          <a:lstStyle/>
          <a:p>
            <a:r>
              <a:rPr lang="en-US" dirty="0"/>
              <a:t> % Fourier transform</a:t>
            </a:r>
          </a:p>
          <a:p>
            <a:r>
              <a:rPr lang="en-US" dirty="0"/>
              <a:t>       </a:t>
            </a:r>
            <a:r>
              <a:rPr lang="en-US" dirty="0" err="1"/>
              <a:t>fftimg</a:t>
            </a:r>
            <a:r>
              <a:rPr lang="en-US" dirty="0"/>
              <a:t> = fft2(</a:t>
            </a:r>
            <a:r>
              <a:rPr lang="en-US" dirty="0" err="1"/>
              <a:t>douimg</a:t>
            </a:r>
            <a:r>
              <a:rPr lang="en-US" dirty="0"/>
              <a:t>); % Take Fourier Transform 2D</a:t>
            </a:r>
          </a:p>
          <a:p>
            <a:r>
              <a:rPr lang="en-US" dirty="0"/>
              <a:t>       </a:t>
            </a:r>
            <a:r>
              <a:rPr lang="en-US" dirty="0" err="1"/>
              <a:t>fftshiftimg</a:t>
            </a:r>
            <a:r>
              <a:rPr lang="en-US" dirty="0"/>
              <a:t> = 20*log(abs(</a:t>
            </a:r>
            <a:r>
              <a:rPr lang="en-US" dirty="0" err="1"/>
              <a:t>fftshift</a:t>
            </a:r>
            <a:r>
              <a:rPr lang="en-US" dirty="0"/>
              <a:t>(</a:t>
            </a:r>
            <a:r>
              <a:rPr lang="en-US" dirty="0" err="1"/>
              <a:t>fftimg</a:t>
            </a:r>
            <a:r>
              <a:rPr lang="en-US" dirty="0"/>
              <a:t>))); % Shift center; get log magnitude</a:t>
            </a:r>
          </a:p>
          <a:p>
            <a:r>
              <a:rPr lang="en-US" dirty="0"/>
              <a:t>       % Application of low pass filter in reconstruction</a:t>
            </a:r>
          </a:p>
          <a:p>
            <a:r>
              <a:rPr lang="en-US" dirty="0"/>
              <a:t>       %Image dimensions </a:t>
            </a:r>
          </a:p>
          <a:p>
            <a:r>
              <a:rPr lang="en-US" dirty="0"/>
              <a:t>       [</a:t>
            </a:r>
            <a:r>
              <a:rPr lang="en-US" dirty="0" err="1"/>
              <a:t>row,col</a:t>
            </a:r>
            <a:r>
              <a:rPr lang="en-US" dirty="0"/>
              <a:t>] = size(</a:t>
            </a:r>
            <a:r>
              <a:rPr lang="en-US" dirty="0" err="1"/>
              <a:t>douimg</a:t>
            </a:r>
            <a:r>
              <a:rPr lang="en-US" dirty="0"/>
              <a:t>); %[height, width]</a:t>
            </a:r>
          </a:p>
          <a:p>
            <a:r>
              <a:rPr lang="en-US" dirty="0"/>
              <a:t>%Sampling intervals </a:t>
            </a:r>
          </a:p>
          <a:p>
            <a:r>
              <a:rPr lang="en-US" dirty="0"/>
              <a:t>       dx = 1;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295710-7C53-41F6-81CF-85DD26E75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14" y="991352"/>
            <a:ext cx="5802487" cy="462167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dy</a:t>
            </a:r>
            <a:r>
              <a:rPr lang="en-US" dirty="0"/>
              <a:t> = 1; </a:t>
            </a:r>
          </a:p>
          <a:p>
            <a:r>
              <a:rPr lang="en-US" dirty="0"/>
              <a:t>%Characteristic wavelengths </a:t>
            </a:r>
          </a:p>
          <a:p>
            <a:r>
              <a:rPr lang="it-IT" dirty="0"/>
              <a:t>       KX = (mod(1/2 + (0:(col-1))/col, 1) - 1/2) * (2*pi/dx); </a:t>
            </a:r>
          </a:p>
          <a:p>
            <a:r>
              <a:rPr lang="pl-PL" dirty="0"/>
              <a:t>       KY = (mod(1/2 + (0:(row-1))/row, 1) - 1/2) * (2*pi/dy); </a:t>
            </a:r>
          </a:p>
          <a:p>
            <a:r>
              <a:rPr lang="en-US" dirty="0"/>
              <a:t>       [KX,KY] = </a:t>
            </a:r>
            <a:r>
              <a:rPr lang="en-US" dirty="0" err="1"/>
              <a:t>meshgrid</a:t>
            </a:r>
            <a:r>
              <a:rPr lang="en-US" dirty="0"/>
              <a:t>(KX,KY); </a:t>
            </a:r>
          </a:p>
          <a:p>
            <a:r>
              <a:rPr lang="en-US" dirty="0"/>
              <a:t>       %Filter formulation </a:t>
            </a:r>
          </a:p>
          <a:p>
            <a:r>
              <a:rPr lang="en-US" dirty="0"/>
              <a:t>       </a:t>
            </a:r>
            <a:r>
              <a:rPr lang="en-US" dirty="0" err="1"/>
              <a:t>lpf</a:t>
            </a:r>
            <a:r>
              <a:rPr lang="en-US" dirty="0"/>
              <a:t> = (KX.*KX + KY.*KY &lt; cutoff^2); </a:t>
            </a:r>
          </a:p>
          <a:p>
            <a:r>
              <a:rPr lang="en-US" dirty="0"/>
              <a:t>       %Filter Application </a:t>
            </a:r>
          </a:p>
          <a:p>
            <a:r>
              <a:rPr lang="en-US" dirty="0"/>
              <a:t>       rec = ifft2(</a:t>
            </a:r>
            <a:r>
              <a:rPr lang="en-US" dirty="0" err="1"/>
              <a:t>lpf</a:t>
            </a:r>
            <a:r>
              <a:rPr lang="en-US" dirty="0"/>
              <a:t>.*</a:t>
            </a:r>
            <a:r>
              <a:rPr lang="en-US" dirty="0" err="1"/>
              <a:t>fftimg</a:t>
            </a:r>
            <a:r>
              <a:rPr lang="en-US" dirty="0"/>
              <a:t>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414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BB78-2869-4CC2-ABC7-20FD0FDB0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IDFT does </a:t>
            </a:r>
            <a:r>
              <a:rPr lang="en-US"/>
              <a:t>for image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47BA9-7317-4FD1-9ADC-38B31597BA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112571"/>
            <a:ext cx="5588000" cy="487629"/>
          </a:xfrm>
        </p:spPr>
        <p:txBody>
          <a:bodyPr/>
          <a:lstStyle/>
          <a:p>
            <a:r>
              <a:rPr lang="en-US" dirty="0"/>
              <a:t>Hand-Made FFT2 Filter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8096C0-DD4A-4160-94C4-0343E45BFB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14" y="1112571"/>
            <a:ext cx="5802487" cy="487629"/>
          </a:xfrm>
        </p:spPr>
        <p:txBody>
          <a:bodyPr/>
          <a:lstStyle/>
          <a:p>
            <a:r>
              <a:rPr lang="en-US" dirty="0"/>
              <a:t>IDCT </a:t>
            </a:r>
            <a:r>
              <a:rPr lang="en-US" dirty="0" err="1"/>
              <a:t>Lena.tif</a:t>
            </a:r>
            <a:r>
              <a:rPr lang="en-US" dirty="0"/>
              <a:t> with Gaussian Noise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40FFCF-B160-4E4B-9566-C4C3404D7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4714" y="1721419"/>
            <a:ext cx="5894619" cy="4420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31413-6125-4B99-8690-5AB6C027E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21419"/>
            <a:ext cx="5779913" cy="433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397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0" y="1542406"/>
            <a:ext cx="6795913" cy="2729580"/>
          </a:xfrm>
        </p:spPr>
        <p:txBody>
          <a:bodyPr/>
          <a:lstStyle/>
          <a:p>
            <a:r>
              <a:rPr lang="en-US" sz="4000" dirty="0"/>
              <a:t>Demonstration for Denoise noisy image using Discrete Fourier Transform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365119"/>
            <a:ext cx="6795913" cy="1202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Fourier Technique for image processing project GUI</a:t>
            </a:r>
          </a:p>
        </p:txBody>
      </p:sp>
    </p:spTree>
    <p:extLst>
      <p:ext uri="{BB962C8B-B14F-4D97-AF65-F5344CB8AC3E}">
        <p14:creationId xmlns:p14="http://schemas.microsoft.com/office/powerpoint/2010/main" val="21960986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</a:t>
            </a:r>
            <a:r>
              <a:rPr lang="en-US" dirty="0" err="1">
                <a:solidFill>
                  <a:schemeClr val="bg1"/>
                </a:solidFill>
              </a:rPr>
              <a:t>ZigZag</a:t>
            </a:r>
            <a:r>
              <a:rPr lang="en-US" dirty="0">
                <a:solidFill>
                  <a:schemeClr val="bg1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566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3F1CA-7F82-4B08-B5E8-BBDFBC77B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Denoise noisy image using Adaptive Filters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5AE01-47D8-4EA2-B05E-0B1120B1329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5ED95FC-C303-46FE-9E37-AFF4138E0F60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304801" y="2410628"/>
            <a:ext cx="5020926" cy="3000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('average',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hsize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disk',radius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('gaussian',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hsize,sigma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laplacian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',alpha)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('log',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hsize,sigma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('motion',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len,theta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prewitt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')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h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fspecial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('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sobel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 Unicode MS"/>
                <a:ea typeface="Menlo"/>
                <a:cs typeface="Arial" panose="020B0604020202020204" pitchFamily="34" charset="0"/>
              </a:rPr>
              <a:t>')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00813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7110" y="1333685"/>
            <a:ext cx="6795913" cy="2978058"/>
          </a:xfrm>
        </p:spPr>
        <p:txBody>
          <a:bodyPr/>
          <a:lstStyle/>
          <a:p>
            <a:r>
              <a:rPr lang="en-US" sz="4000" dirty="0"/>
              <a:t>Demonstration for Denoise noisy image using Adaptive Filters </a:t>
            </a:r>
            <a:br>
              <a:rPr lang="en-US" sz="4000" dirty="0"/>
            </a:b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67110" y="4414815"/>
            <a:ext cx="6795913" cy="120226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Fourier Technique for image processing project GUI</a:t>
            </a:r>
          </a:p>
        </p:txBody>
      </p:sp>
    </p:spTree>
    <p:extLst>
      <p:ext uri="{BB962C8B-B14F-4D97-AF65-F5344CB8AC3E}">
        <p14:creationId xmlns:p14="http://schemas.microsoft.com/office/powerpoint/2010/main" val="2585193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</a:t>
            </a:r>
            <a:r>
              <a:rPr lang="en-US" dirty="0" err="1">
                <a:solidFill>
                  <a:schemeClr val="bg1"/>
                </a:solidFill>
              </a:rPr>
              <a:t>ZigZag</a:t>
            </a:r>
            <a:r>
              <a:rPr lang="en-US" dirty="0">
                <a:solidFill>
                  <a:schemeClr val="bg1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732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58E05-0816-40A1-B715-A3BE152C7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OutLine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184D5-5611-4116-921D-8734C57AA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1393556" cy="46216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JPEG Compression with Quality Factor using Discrete Cosine Transform</a:t>
            </a:r>
          </a:p>
          <a:p>
            <a:pPr marL="457200" indent="-457200">
              <a:buFont typeface="Arial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JPEG Compression with </a:t>
            </a:r>
            <a:r>
              <a:rPr lang="en-US" dirty="0" err="1">
                <a:solidFill>
                  <a:schemeClr val="bg1"/>
                </a:solidFill>
              </a:rPr>
              <a:t>ZigZag</a:t>
            </a:r>
            <a:r>
              <a:rPr lang="en-US" dirty="0">
                <a:solidFill>
                  <a:schemeClr val="bg1"/>
                </a:solidFill>
              </a:rPr>
              <a:t> Algorithm using Discrete Cosine Transform</a:t>
            </a:r>
          </a:p>
          <a:p>
            <a:pPr marL="457200" indent="-457200">
              <a:buAutoNum type="arabicPeriod"/>
            </a:pPr>
            <a:r>
              <a:rPr lang="en-US" dirty="0"/>
              <a:t>Add Noise to Image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Discrete Fourier Transform (Fast Fourier Transform)</a:t>
            </a:r>
          </a:p>
          <a:p>
            <a:pPr marL="457200" indent="-457200">
              <a:buAutoNum type="arabicPeriod"/>
            </a:pPr>
            <a:r>
              <a:rPr lang="en-US" dirty="0"/>
              <a:t>Denoise noisy image using Adaptive Filters </a:t>
            </a:r>
          </a:p>
          <a:p>
            <a:pPr marL="457200" indent="-457200">
              <a:buAutoNum type="arabicPeriod"/>
            </a:pPr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7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1E65B-F0F5-46DF-AF5E-4EBE69EB1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JPEG Compression using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71A7-5AD7-4BBB-A79B-4BDA963EA5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this is where the big compression occurs</a:t>
            </a:r>
          </a:p>
          <a:p>
            <a:pPr marL="457200" indent="-457200">
              <a:buAutoNum type="arabicPeriod"/>
            </a:pPr>
            <a:r>
              <a:rPr lang="en-US" dirty="0"/>
              <a:t>this is also what makes JPEG lossy</a:t>
            </a:r>
          </a:p>
          <a:p>
            <a:pPr marL="457200" indent="-457200">
              <a:buAutoNum type="arabicPeriod"/>
            </a:pPr>
            <a:r>
              <a:rPr lang="en-US" dirty="0"/>
              <a:t>this is the step controlled by the “quality factor”</a:t>
            </a:r>
          </a:p>
          <a:p>
            <a:pPr marL="457200" indent="-457200">
              <a:buAutoNum type="arabicPeriod"/>
            </a:pPr>
            <a:r>
              <a:rPr lang="en-US" dirty="0"/>
              <a:t>different coefficients for luminance and chrominance channels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3486C03-1EAF-40D9-AAEC-E5159B2244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1CB777-B450-4AA5-B582-55328FDA3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1701" y="1600200"/>
            <a:ext cx="59055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775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D5086-1519-4090-AA0E-72572B3D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7687733" cy="991352"/>
          </a:xfrm>
        </p:spPr>
        <p:txBody>
          <a:bodyPr/>
          <a:lstStyle/>
          <a:p>
            <a:r>
              <a:rPr lang="en-US" dirty="0"/>
              <a:t>What does DCT do for the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7A649-0941-446F-BB64-66B22DACDD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182756"/>
            <a:ext cx="5588000" cy="685800"/>
          </a:xfrm>
        </p:spPr>
        <p:txBody>
          <a:bodyPr/>
          <a:lstStyle/>
          <a:p>
            <a:r>
              <a:rPr lang="en-US" dirty="0"/>
              <a:t>Image Raw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C911D7-488D-42F2-8E4E-732D0EC84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14" y="1182756"/>
            <a:ext cx="5802487" cy="685800"/>
          </a:xfrm>
        </p:spPr>
        <p:txBody>
          <a:bodyPr/>
          <a:lstStyle/>
          <a:p>
            <a:r>
              <a:rPr lang="en-US" dirty="0"/>
              <a:t>DCT for 8X8 blocks</a:t>
            </a:r>
          </a:p>
        </p:txBody>
      </p:sp>
      <p:pic>
        <p:nvPicPr>
          <p:cNvPr id="5" name="Content Placeholder 5">
            <a:extLst>
              <a:ext uri="{FF2B5EF4-FFF2-40B4-BE49-F238E27FC236}">
                <a16:creationId xmlns:a16="http://schemas.microsoft.com/office/drawing/2014/main" id="{FD70DFC0-6677-4675-AA9D-461736008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1992522"/>
            <a:ext cx="5514353" cy="32401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09CE65-4D54-47BF-AD07-CEA17E468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067" y="1992522"/>
            <a:ext cx="5397867" cy="314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66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B159F-DC48-47B2-AEEF-4ACF52EF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C905-772B-44DD-8B5D-5B00B58A4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5588000" cy="4870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01338E-75D1-41EF-8324-6463B3B25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84714" y="1600200"/>
            <a:ext cx="5802487" cy="4870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67AF3F-C780-4B1A-8897-BAF68D945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88" y="1060926"/>
            <a:ext cx="5161478" cy="30286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17E5A-3EAB-4CEA-A448-8ECEE73D3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5761" y="2186654"/>
            <a:ext cx="4867558" cy="32526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AA9D83B-489C-4DF2-AD2E-9C544B642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714" y="3163249"/>
            <a:ext cx="5436704" cy="318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62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99D9-8609-41EA-8E7E-B1E31A3F0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67E3B-9BB2-483E-AA0D-8DEB56EB4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600200"/>
            <a:ext cx="10171042" cy="4621678"/>
          </a:xfrm>
        </p:spPr>
        <p:txBody>
          <a:bodyPr/>
          <a:lstStyle/>
          <a:p>
            <a:r>
              <a:rPr lang="en-US" dirty="0"/>
              <a:t> </a:t>
            </a:r>
            <a:r>
              <a:rPr lang="en-US" dirty="0" err="1"/>
              <a:t>qfun</a:t>
            </a:r>
            <a:r>
              <a:rPr lang="en-US" dirty="0"/>
              <a:t> = @(</a:t>
            </a:r>
            <a:r>
              <a:rPr lang="en-US" dirty="0" err="1"/>
              <a:t>block_struct</a:t>
            </a:r>
            <a:r>
              <a:rPr lang="en-US" dirty="0"/>
              <a:t>) round(</a:t>
            </a:r>
            <a:r>
              <a:rPr lang="en-US" dirty="0" err="1"/>
              <a:t>block_struct.data</a:t>
            </a:r>
            <a:r>
              <a:rPr lang="en-US" dirty="0"/>
              <a:t>/q);</a:t>
            </a:r>
          </a:p>
          <a:p>
            <a:r>
              <a:rPr lang="en-US" dirty="0"/>
              <a:t>               XQ = </a:t>
            </a:r>
            <a:r>
              <a:rPr lang="en-US" dirty="0" err="1"/>
              <a:t>blockproc</a:t>
            </a:r>
            <a:r>
              <a:rPr lang="en-US" dirty="0"/>
              <a:t>(</a:t>
            </a:r>
            <a:r>
              <a:rPr lang="en-US" dirty="0" err="1"/>
              <a:t>img_DCT</a:t>
            </a:r>
            <a:r>
              <a:rPr lang="en-US" dirty="0"/>
              <a:t>,[</a:t>
            </a:r>
            <a:r>
              <a:rPr lang="en-US" dirty="0" err="1"/>
              <a:t>bs</a:t>
            </a:r>
            <a:r>
              <a:rPr lang="en-US" dirty="0"/>
              <a:t> </a:t>
            </a:r>
            <a:r>
              <a:rPr lang="en-US" dirty="0" err="1"/>
              <a:t>bs</a:t>
            </a:r>
            <a:r>
              <a:rPr lang="en-US" dirty="0"/>
              <a:t>],</a:t>
            </a:r>
            <a:r>
              <a:rPr lang="en-US" dirty="0" err="1"/>
              <a:t>qfun</a:t>
            </a:r>
            <a:r>
              <a:rPr lang="en-US" dirty="0"/>
              <a:t>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           [</a:t>
            </a:r>
            <a:r>
              <a:rPr lang="en-US" dirty="0" err="1"/>
              <a:t>XQBitStream</a:t>
            </a:r>
            <a:r>
              <a:rPr lang="en-US" dirty="0"/>
              <a:t>, ~] = </a:t>
            </a:r>
            <a:r>
              <a:rPr lang="en-US" dirty="0" err="1"/>
              <a:t>ImageEncode</a:t>
            </a:r>
            <a:r>
              <a:rPr lang="en-US" dirty="0"/>
              <a:t>(XQ);</a:t>
            </a:r>
          </a:p>
          <a:p>
            <a:r>
              <a:rPr lang="en-US" dirty="0"/>
              <a:t>               </a:t>
            </a:r>
            <a:r>
              <a:rPr lang="en-US" dirty="0" err="1"/>
              <a:t>XQBitRate</a:t>
            </a:r>
            <a:r>
              <a:rPr lang="en-US" dirty="0"/>
              <a:t> = length(</a:t>
            </a:r>
            <a:r>
              <a:rPr lang="en-US" dirty="0" err="1"/>
              <a:t>XQBitStream</a:t>
            </a:r>
            <a:r>
              <a:rPr lang="en-US" dirty="0"/>
              <a:t>)/prod(size(XQ));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              </a:t>
            </a:r>
            <a:r>
              <a:rPr lang="en-US" dirty="0" err="1"/>
              <a:t>dqfun</a:t>
            </a:r>
            <a:r>
              <a:rPr lang="en-US" dirty="0"/>
              <a:t> = @(</a:t>
            </a:r>
            <a:r>
              <a:rPr lang="en-US" dirty="0" err="1"/>
              <a:t>block_struct</a:t>
            </a:r>
            <a:r>
              <a:rPr lang="en-US" dirty="0"/>
              <a:t>) round(</a:t>
            </a:r>
            <a:r>
              <a:rPr lang="en-US" dirty="0" err="1"/>
              <a:t>block_struct.data</a:t>
            </a:r>
            <a:r>
              <a:rPr lang="en-US" dirty="0"/>
              <a:t>*q);</a:t>
            </a:r>
          </a:p>
          <a:p>
            <a:r>
              <a:rPr lang="en-US" dirty="0"/>
              <a:t>               XQ = </a:t>
            </a:r>
            <a:r>
              <a:rPr lang="en-US" dirty="0" err="1"/>
              <a:t>blockproc</a:t>
            </a:r>
            <a:r>
              <a:rPr lang="en-US" dirty="0"/>
              <a:t>(XQ,[</a:t>
            </a:r>
            <a:r>
              <a:rPr lang="en-US" dirty="0" err="1"/>
              <a:t>bs</a:t>
            </a:r>
            <a:r>
              <a:rPr lang="en-US" dirty="0"/>
              <a:t> </a:t>
            </a:r>
            <a:r>
              <a:rPr lang="en-US" dirty="0" err="1"/>
              <a:t>bs</a:t>
            </a:r>
            <a:r>
              <a:rPr lang="en-US" dirty="0"/>
              <a:t>],</a:t>
            </a:r>
            <a:r>
              <a:rPr lang="en-US" dirty="0" err="1"/>
              <a:t>dqfun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722737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7DE70-8096-4BED-BD55-94EF186D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Reconstruct image with different quality factor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39C3B-6B1A-4644-B853-8493B69220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1" y="1129295"/>
            <a:ext cx="5588000" cy="470905"/>
          </a:xfrm>
        </p:spPr>
        <p:txBody>
          <a:bodyPr/>
          <a:lstStyle/>
          <a:p>
            <a:r>
              <a:rPr lang="en-US" dirty="0"/>
              <a:t>Block Size = 8 ; Quality Factor = 40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B497C4-82A3-4CF8-86A9-110F3D96D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75383" y="1129295"/>
            <a:ext cx="5802487" cy="427383"/>
          </a:xfrm>
        </p:spPr>
        <p:txBody>
          <a:bodyPr/>
          <a:lstStyle/>
          <a:p>
            <a:r>
              <a:rPr lang="en-US" dirty="0"/>
              <a:t>Block Size = 8 ; Quality Factor = 80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4983C3D-0E84-47B3-8D9D-8FBCB1BB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3" y="1600200"/>
            <a:ext cx="4714875" cy="4743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52C3C-C10E-4FC5-BA30-C0CD3F374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138" y="1600201"/>
            <a:ext cx="4720085" cy="4748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40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Demonstration for JPEG Compression with Quality Factor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Fourier Technique for image processing project GUI</a:t>
            </a:r>
          </a:p>
        </p:txBody>
      </p:sp>
    </p:spTree>
    <p:extLst>
      <p:ext uri="{BB962C8B-B14F-4D97-AF65-F5344CB8AC3E}">
        <p14:creationId xmlns:p14="http://schemas.microsoft.com/office/powerpoint/2010/main" val="159542947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White Mai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2015_editable_slide_template</Template>
  <TotalTime>648</TotalTime>
  <Words>1042</Words>
  <Application>Microsoft Office PowerPoint</Application>
  <PresentationFormat>Widescreen</PresentationFormat>
  <Paragraphs>150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Arial Unicode MS</vt:lpstr>
      <vt:lpstr>Lucida Grande</vt:lpstr>
      <vt:lpstr>Menlo</vt:lpstr>
      <vt:lpstr>Roboto Light</vt:lpstr>
      <vt:lpstr>Arial</vt:lpstr>
      <vt:lpstr>Calibri</vt:lpstr>
      <vt:lpstr>Custom Design</vt:lpstr>
      <vt:lpstr>White Main</vt:lpstr>
      <vt:lpstr>FFT and DCT in Image Processing</vt:lpstr>
      <vt:lpstr>OutLine</vt:lpstr>
      <vt:lpstr>OutLine</vt:lpstr>
      <vt:lpstr>JPEG Compression using quantization</vt:lpstr>
      <vt:lpstr>What does DCT do for the image?</vt:lpstr>
      <vt:lpstr>Quantization</vt:lpstr>
      <vt:lpstr>Quantization</vt:lpstr>
      <vt:lpstr>Reconstruct image with different quality factor</vt:lpstr>
      <vt:lpstr>Demonstration for JPEG Compression with Quality Factor</vt:lpstr>
      <vt:lpstr>OutLine</vt:lpstr>
      <vt:lpstr>JPEG Compression using Zig-Zag Algorithm</vt:lpstr>
      <vt:lpstr>What does ZIG-zag scan to the image?</vt:lpstr>
      <vt:lpstr>Reconstruct image with different zig-zag coefficient</vt:lpstr>
      <vt:lpstr>Demonstration for JPEG Compression with Quality Factor</vt:lpstr>
      <vt:lpstr>OutLine</vt:lpstr>
      <vt:lpstr>Add Noise to Image</vt:lpstr>
      <vt:lpstr>Demonstration for adding noise to images</vt:lpstr>
      <vt:lpstr>What does DFT do for image</vt:lpstr>
      <vt:lpstr>OutLine</vt:lpstr>
      <vt:lpstr>DFT, IDFT and FFT</vt:lpstr>
      <vt:lpstr>How Fourier transform process image in frequency domain</vt:lpstr>
      <vt:lpstr>What does IDFT does for image</vt:lpstr>
      <vt:lpstr>Demonstration for Denoise noisy image using Discrete Fourier Transform</vt:lpstr>
      <vt:lpstr>OutLine</vt:lpstr>
      <vt:lpstr>Denoise noisy image using Adaptive Filters</vt:lpstr>
      <vt:lpstr>Demonstration for Denoise noisy image using Adaptive Filters  </vt:lpstr>
      <vt:lpstr>OutLine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Lyu, Weifeng</cp:lastModifiedBy>
  <cp:revision>35</cp:revision>
  <dcterms:created xsi:type="dcterms:W3CDTF">2016-03-09T16:46:53Z</dcterms:created>
  <dcterms:modified xsi:type="dcterms:W3CDTF">2017-11-05T13:34:00Z</dcterms:modified>
</cp:coreProperties>
</file>